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3"/>
  </p:notesMasterIdLst>
  <p:handoutMasterIdLst>
    <p:handoutMasterId r:id="rId14"/>
  </p:handoutMasterIdLst>
  <p:sldIdLst>
    <p:sldId id="266" r:id="rId2"/>
    <p:sldId id="287" r:id="rId3"/>
    <p:sldId id="302" r:id="rId4"/>
    <p:sldId id="307" r:id="rId5"/>
    <p:sldId id="304" r:id="rId6"/>
    <p:sldId id="305" r:id="rId7"/>
    <p:sldId id="309" r:id="rId8"/>
    <p:sldId id="310" r:id="rId9"/>
    <p:sldId id="308" r:id="rId10"/>
    <p:sldId id="306" r:id="rId11"/>
    <p:sldId id="311" r:id="rId12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2022/9/7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54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5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27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407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37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8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207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1" Type="http://schemas.openxmlformats.org/officeDocument/2006/relationships/image" Target="../media/image5.wmf"/><Relationship Id="rId5" Type="http://schemas.openxmlformats.org/officeDocument/2006/relationships/image" Target="../media/image7.jpe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jpeg"/><Relationship Id="rId11" Type="http://schemas.openxmlformats.org/officeDocument/2006/relationships/image" Target="../media/image19.wmf"/><Relationship Id="rId5" Type="http://schemas.openxmlformats.org/officeDocument/2006/relationships/image" Target="../media/image21.jpe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Summary Report for BFX–UA300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Quality Issue on </a:t>
            </a:r>
            <a:r>
              <a:rPr lang="en-US" altLang="zh-TW" sz="3600" b="1" dirty="0" smtClean="0">
                <a:latin typeface="Calibri" pitchFamily="34" charset="0"/>
              </a:rPr>
              <a:t>June-2022 </a:t>
            </a:r>
            <a:r>
              <a:rPr lang="en-US" altLang="zh-TW" sz="3600" b="1" dirty="0">
                <a:latin typeface="Calibri" pitchFamily="34" charset="0"/>
              </a:rPr>
              <a:t>Product.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10816" y="3584562"/>
            <a:ext cx="28482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Approved by: CB Lin</a:t>
            </a:r>
          </a:p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2022-Sep-07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600" b="1" dirty="0" smtClean="0">
                <a:latin typeface="Calibri" pitchFamily="34" charset="0"/>
              </a:rPr>
              <a:t>30</a:t>
            </a:r>
            <a:r>
              <a:rPr kumimoji="0" lang="en-US" altLang="zh-CN" sz="1600" b="1" dirty="0" smtClean="0">
                <a:latin typeface="Calibri" pitchFamily="34" charset="0"/>
              </a:rPr>
              <a:t>-Aug-2022, ALT customer complain </a:t>
            </a:r>
            <a:r>
              <a:rPr lang="en-US" altLang="zh-TW" sz="1600" b="1" dirty="0" smtClean="0">
                <a:latin typeface="Calibri" pitchFamily="34" charset="0"/>
              </a:rPr>
              <a:t>[BFX-UA300] 2022.June Mass production 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Apply full (4000pcs) </a:t>
            </a:r>
            <a:r>
              <a:rPr lang="en-US" dirty="0" smtClean="0"/>
              <a:t>inspection</a:t>
            </a:r>
            <a:endParaRPr lang="en-US" altLang="zh-TW" sz="1800" b="1" u="sng" dirty="0">
              <a:latin typeface="Calibri" pitchFamily="34" charset="0"/>
            </a:endParaRPr>
          </a:p>
          <a:p>
            <a:r>
              <a:rPr lang="en-US" altLang="zh-TW" sz="1800" b="1" u="sng" dirty="0" smtClean="0">
                <a:latin typeface="Calibri" pitchFamily="34" charset="0"/>
              </a:rPr>
              <a:t>Defect Total:</a:t>
            </a:r>
          </a:p>
          <a:p>
            <a:endParaRPr lang="en-US" dirty="0"/>
          </a:p>
          <a:p>
            <a:r>
              <a:rPr lang="en-US" dirty="0"/>
              <a:t>Critical</a:t>
            </a:r>
          </a:p>
          <a:p>
            <a:r>
              <a:rPr lang="en-US" dirty="0"/>
              <a:t>• FFC cable defect : Total 5pcs defect</a:t>
            </a:r>
          </a:p>
          <a:p>
            <a:r>
              <a:rPr lang="en-US" dirty="0"/>
              <a:t>• For FFV MIC defect </a:t>
            </a:r>
            <a:r>
              <a:rPr lang="en-US" dirty="0" smtClean="0"/>
              <a:t>1pcs - FFV </a:t>
            </a:r>
            <a:r>
              <a:rPr lang="en-US" dirty="0"/>
              <a:t>Mic not </a:t>
            </a:r>
            <a:r>
              <a:rPr lang="en-US" dirty="0" smtClean="0"/>
              <a:t>work issue.</a:t>
            </a:r>
            <a:endParaRPr lang="en-US" dirty="0"/>
          </a:p>
          <a:p>
            <a:r>
              <a:rPr lang="en-US" dirty="0"/>
              <a:t>• For Button FFC defect : 2 pcs</a:t>
            </a:r>
          </a:p>
          <a:p>
            <a:r>
              <a:rPr lang="en-US" dirty="0" smtClean="0"/>
              <a:t>          1. Button </a:t>
            </a:r>
            <a:r>
              <a:rPr lang="en-US" dirty="0"/>
              <a:t>function not work (BT and Mic mute button)</a:t>
            </a:r>
          </a:p>
          <a:p>
            <a:r>
              <a:rPr lang="en-US" dirty="0" smtClean="0"/>
              <a:t>          2. Button </a:t>
            </a:r>
            <a:r>
              <a:rPr lang="en-US" dirty="0"/>
              <a:t>function not work (CH-)</a:t>
            </a:r>
          </a:p>
          <a:p>
            <a:r>
              <a:rPr lang="en-US" dirty="0"/>
              <a:t>• For Amp FFC defect : </a:t>
            </a:r>
            <a:r>
              <a:rPr lang="en-US" dirty="0" smtClean="0"/>
              <a:t>2pcs - No </a:t>
            </a:r>
            <a:r>
              <a:rPr lang="en-US" dirty="0"/>
              <a:t>Sound </a:t>
            </a:r>
            <a:r>
              <a:rPr lang="en-US" dirty="0" smtClean="0"/>
              <a:t>output issue</a:t>
            </a:r>
          </a:p>
          <a:p>
            <a:endParaRPr lang="en-US" dirty="0" smtClean="0"/>
          </a:p>
          <a:p>
            <a:r>
              <a:rPr lang="en-US" dirty="0"/>
              <a:t>Major</a:t>
            </a:r>
          </a:p>
          <a:p>
            <a:r>
              <a:rPr lang="en-US" dirty="0"/>
              <a:t>• Cosmetic </a:t>
            </a:r>
            <a:r>
              <a:rPr lang="en-US" dirty="0" smtClean="0"/>
              <a:t>defect – </a:t>
            </a:r>
          </a:p>
          <a:p>
            <a:r>
              <a:rPr lang="en-US" dirty="0"/>
              <a:t> </a:t>
            </a:r>
            <a:r>
              <a:rPr lang="en-US" dirty="0" smtClean="0"/>
              <a:t>   1. Top </a:t>
            </a:r>
            <a:r>
              <a:rPr lang="en-US" dirty="0"/>
              <a:t>case scratch 6 </a:t>
            </a:r>
            <a:r>
              <a:rPr lang="en-US" dirty="0" smtClean="0"/>
              <a:t>pcs</a:t>
            </a:r>
          </a:p>
          <a:p>
            <a:r>
              <a:rPr lang="en-US" dirty="0"/>
              <a:t> </a:t>
            </a:r>
            <a:r>
              <a:rPr lang="en-US" dirty="0" smtClean="0"/>
              <a:t>   2.  Painting </a:t>
            </a:r>
            <a:r>
              <a:rPr lang="en-US" dirty="0"/>
              <a:t>defect 2pcs</a:t>
            </a:r>
          </a:p>
          <a:p>
            <a:r>
              <a:rPr lang="en-US" dirty="0"/>
              <a:t>• Accessary </a:t>
            </a:r>
            <a:r>
              <a:rPr lang="en-US" dirty="0" smtClean="0"/>
              <a:t>defect - HDMI </a:t>
            </a:r>
            <a:r>
              <a:rPr lang="en-US" dirty="0"/>
              <a:t>cable defect 5 pcs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Minor</a:t>
            </a:r>
          </a:p>
          <a:p>
            <a:r>
              <a:rPr lang="en-US" dirty="0"/>
              <a:t>• Tact feeling NG 1pcs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3057854"/>
              </p:ext>
            </p:extLst>
          </p:nvPr>
        </p:nvGraphicFramePr>
        <p:xfrm>
          <a:off x="78658" y="580319"/>
          <a:ext cx="8967018" cy="3932688"/>
        </p:xfrm>
        <a:graphic>
          <a:graphicData uri="http://schemas.openxmlformats.org/drawingml/2006/table">
            <a:tbl>
              <a:tblPr/>
              <a:tblGrid>
                <a:gridCol w="204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0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672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96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FFV Mic not work issue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0.049%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2149695001202201011706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MIC not working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FT2 station: test program test MIC function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and VI MIC FFC cable.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NG FFC cable with OK product (MIC  FFC cable connect between K18X001T00 main board and 96.1516T00 MIC board)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 If swap result is OK  Re-assembly NG MIC FFC cable to the original product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If swap result is NG  This issue follow material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MIC FFC cable open/short or not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Waiting NG FFC cable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Online product fix OP at assembly station, special assembly FFC cable 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Add on flowchart and SOP – Assembly FFC cable K18X001T00 with AMP board is CTQ station (Critical to quality)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Owner: PD – Van </a:t>
                      </a:r>
                      <a:r>
                        <a:rPr lang="en-US" sz="9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Anh</a:t>
                      </a: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07-Feb-2022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7472516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For FFV MIC defect 1pcs - FFV Mic not work issue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574091"/>
              </p:ext>
            </p:extLst>
          </p:nvPr>
        </p:nvGraphicFramePr>
        <p:xfrm>
          <a:off x="72736" y="540775"/>
          <a:ext cx="8950350" cy="4109884"/>
        </p:xfrm>
        <a:graphic>
          <a:graphicData uri="http://schemas.openxmlformats.org/drawingml/2006/table">
            <a:tbl>
              <a:tblPr/>
              <a:tblGrid>
                <a:gridCol w="1970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540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7304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5948">
                  <a:extLst>
                    <a:ext uri="{9D8B030D-6E8A-4147-A177-3AD203B41FA5}">
                      <a16:colId xmlns:a16="http://schemas.microsoft.com/office/drawing/2014/main" val="3687689749"/>
                    </a:ext>
                  </a:extLst>
                </a:gridCol>
                <a:gridCol w="5181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009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791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For Button FFC defect -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BT and Mic mute button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9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0.049%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2149695001202201010911 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BT , Mic mute function not work and 1pcs CH- function not work.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FT1 station: test program test button function twice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and VI Button FFC cable.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NG FFC cable with OK product (Button FFC cable connect between K18X001T00 main board and 96.1517T00 Button board)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 If swap result is OK  Re-assembly NG FFC cable to the original product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If swap result is NG  This issue follow material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Button FFC cable open/short or not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Waiting NG FFC cable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Online product fix OP at assembly station, special assembly FFC cable 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Add on flowchart and SOP – Assembly FFC cable K18X001T00 with AMP board is CTQ station (Critical to quality)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Owner: PD – Van </a:t>
                      </a:r>
                      <a:r>
                        <a:rPr lang="en-US" sz="9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Anh</a:t>
                      </a: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07-Feb-2022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7389948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Button function not work (BT and Mic mute button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)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396480"/>
              </p:ext>
            </p:extLst>
          </p:nvPr>
        </p:nvGraphicFramePr>
        <p:xfrm>
          <a:off x="72736" y="566070"/>
          <a:ext cx="8987990" cy="4153414"/>
        </p:xfrm>
        <a:graphic>
          <a:graphicData uri="http://schemas.openxmlformats.org/drawingml/2006/table">
            <a:tbl>
              <a:tblPr/>
              <a:tblGrid>
                <a:gridCol w="2237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4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129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641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126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14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For Button FFC defect – CH button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 0.049%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2149695001202201009565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BT , Mic mute function not work and 1pcs CH- function not work.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FT1 station: test program test button function twice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and VI Button FFC cable.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NG FFC cable with OK product (Button FFC cable connect between K18X001T00 main board and 96.1517T00 Button board)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 If swap result is OK  Re-assembly NG FFC cable to the original product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If swap result is NG  This issue follow material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Button FFC cable open/short or not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Waiting NG FFC cable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Online product fix OP at assembly station, special assembly FFC cable 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Add on flowchart and SOP – Assembly FFC cable K18X001T00 with AMP board is CTQ station (Critical to quality)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Owner: PD – Van </a:t>
                      </a:r>
                      <a:r>
                        <a:rPr lang="en-US" sz="9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Anh</a:t>
                      </a: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07-Feb-2022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Button function not work (CH-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)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38" y="2635199"/>
            <a:ext cx="1861368" cy="156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526582"/>
              </p:ext>
            </p:extLst>
          </p:nvPr>
        </p:nvGraphicFramePr>
        <p:xfrm>
          <a:off x="72736" y="587150"/>
          <a:ext cx="8963110" cy="3778373"/>
        </p:xfrm>
        <a:graphic>
          <a:graphicData uri="http://schemas.openxmlformats.org/drawingml/2006/table">
            <a:tbl>
              <a:tblPr/>
              <a:tblGrid>
                <a:gridCol w="1705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6711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944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99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143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94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For Amp FFC defect : 2pcs/2016 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2149695001202201008576, 2149695001202201011157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2pcs No sound output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On FATP : Sound function tested at FT2 station (With factory software) and RC1 station ( With customer software)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and VI AMP FFC cable.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According to the customer’s picture realize that pin 8 (AMP I2C SCL) and pin 9 ( GND) have problem  Focus on check short between pin 8 and pin 9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If pin 8, pin 9 are short  together or open Can’t check AMP version at FT1 , FT2 station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Waiting NG FFC cable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Online product fix OP at assembly station, special assembly FFC cable 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Add on flowchart and SOP – Assembly FFC cable K18X001T00 with AMP board is CTQ station (Critical to quality)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Owner: PD – Van </a:t>
                      </a:r>
                      <a:r>
                        <a:rPr lang="en-US" sz="900" b="0" i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Anh</a:t>
                      </a: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07-Feb-2022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7301458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For Amp FFC defect : 2pcs - No Sound output issue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6582" y="2630897"/>
            <a:ext cx="1167587" cy="8103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83" y="3506045"/>
            <a:ext cx="1167586" cy="79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9077108"/>
              </p:ext>
            </p:extLst>
          </p:nvPr>
        </p:nvGraphicFramePr>
        <p:xfrm>
          <a:off x="72736" y="517891"/>
          <a:ext cx="9002438" cy="4262577"/>
        </p:xfrm>
        <a:graphic>
          <a:graphicData uri="http://schemas.openxmlformats.org/drawingml/2006/table">
            <a:tbl>
              <a:tblPr/>
              <a:tblGrid>
                <a:gridCol w="2021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6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4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Noise occurs when shaking the product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1/2016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0.049%</a:t>
                      </a:r>
                    </a:p>
                    <a:p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SN:2149695001202201010065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1. This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station maybe OP use hand take screw out machine drop inside product, OP no upside down product before final Top case housing. ( SOP define it )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At visual inspection station, OP shaking the product no detect out strange noise.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Doing follow SOP ( SOP define take screw by machine, not by hand).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Request each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OP doing must have self check, re-check and final check.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-1"/>
            <a:ext cx="5049871" cy="432619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Screw inside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62" y="2286062"/>
            <a:ext cx="1524000" cy="1190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827" y="1228977"/>
            <a:ext cx="1264985" cy="7019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607" y="2384385"/>
            <a:ext cx="2527143" cy="9547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607" y="1228977"/>
            <a:ext cx="1041665" cy="702697"/>
          </a:xfrm>
          <a:prstGeom prst="rect">
            <a:avLst/>
          </a:prstGeom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534" y="3905461"/>
            <a:ext cx="1090278" cy="77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736" y="3924182"/>
            <a:ext cx="1209497" cy="76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513687"/>
              </p:ext>
            </p:extLst>
          </p:nvPr>
        </p:nvGraphicFramePr>
        <p:xfrm>
          <a:off x="3697183" y="21098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97183" y="21098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05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251796"/>
              </p:ext>
            </p:extLst>
          </p:nvPr>
        </p:nvGraphicFramePr>
        <p:xfrm>
          <a:off x="72735" y="517891"/>
          <a:ext cx="9071265" cy="4262577"/>
        </p:xfrm>
        <a:graphic>
          <a:graphicData uri="http://schemas.openxmlformats.org/drawingml/2006/table">
            <a:tbl>
              <a:tblPr/>
              <a:tblGrid>
                <a:gridCol w="2070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Cosmetic issue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Housing painting defect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2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/ 2016pcs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0.099%</a:t>
                      </a:r>
                    </a:p>
                    <a:p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SN : 2149695001202201010888</a:t>
                      </a:r>
                    </a:p>
                    <a:p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       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2149695001202201009197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Housing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incoming painting issue, feedback to </a:t>
                      </a:r>
                      <a:r>
                        <a:rPr lang="en-US" altLang="zh-TW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vendor and request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8D report to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Quality team .</a:t>
                      </a:r>
                    </a:p>
                    <a:p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Due date: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08-Sep-2022</a:t>
                      </a: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Add to IQC-SIP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checking housing incoming the NG picture ( Painting housing issue ).</a:t>
                      </a: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alarm  on IQC control housing incoming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this issue, if IQC defect, will reject housing back vendor.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Status: Done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alarm on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VI station and OBA station for OP doing 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Done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6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Cosmetic issue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01" y="3304253"/>
            <a:ext cx="1872276" cy="913786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660051"/>
              </p:ext>
            </p:extLst>
          </p:nvPr>
        </p:nvGraphicFramePr>
        <p:xfrm>
          <a:off x="5991110" y="2197735"/>
          <a:ext cx="1070089" cy="90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91110" y="2197735"/>
                        <a:ext cx="1070089" cy="902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791539"/>
              </p:ext>
            </p:extLst>
          </p:nvPr>
        </p:nvGraphicFramePr>
        <p:xfrm>
          <a:off x="2917766" y="219773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Worksheet" showAsIcon="1" r:id="rId7" imgW="914400" imgH="771480" progId="Excel.Sheet.8">
                  <p:embed/>
                </p:oleObj>
              </mc:Choice>
              <mc:Fallback>
                <p:oleObj name="Worksheet" showAsIcon="1" r:id="rId7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17766" y="219773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216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56858"/>
              </p:ext>
            </p:extLst>
          </p:nvPr>
        </p:nvGraphicFramePr>
        <p:xfrm>
          <a:off x="72735" y="517891"/>
          <a:ext cx="9071265" cy="4262577"/>
        </p:xfrm>
        <a:graphic>
          <a:graphicData uri="http://schemas.openxmlformats.org/drawingml/2006/table">
            <a:tbl>
              <a:tblPr/>
              <a:tblGrid>
                <a:gridCol w="1942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2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Cosmetic issue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Top housing scratch issue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5 / 2016pcs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TOP &amp; BOT housing scratch ( without feel ) on AA side and A side . </a:t>
                      </a:r>
                    </a:p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Add to IQC-SIP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checking housing incoming the NG picture ( housing scratch ).</a:t>
                      </a: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Notice OP check follow SOP and quality </a:t>
                      </a:r>
                      <a:r>
                        <a:rPr lang="en-US" altLang="zh-TW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arlam</a:t>
                      </a: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when VI product, special AA side , logo and text slitter location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online production and OBA station.</a:t>
                      </a: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alarm  on IQC control housing incoming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this issue, if IQC defect, will reject housing back vendor.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Status: Done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alarm on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VI station and OBA station for OP doing 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05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</a:rPr>
                        <a:t>Housing incoming improved , add more Mylar on Top housing cover scratch issue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.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Done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7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Cosmetic issue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951155" y="2407163"/>
            <a:ext cx="1262832" cy="1818315"/>
            <a:chOff x="4951155" y="2407163"/>
            <a:chExt cx="1262832" cy="1818315"/>
          </a:xfrm>
        </p:grpSpPr>
        <p:pic>
          <p:nvPicPr>
            <p:cNvPr id="4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1156" y="2407163"/>
              <a:ext cx="1262831" cy="817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1155" y="3318924"/>
              <a:ext cx="1262832" cy="906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6951407" y="2407163"/>
            <a:ext cx="1455174" cy="1834885"/>
            <a:chOff x="6951407" y="2407163"/>
            <a:chExt cx="1455174" cy="1834885"/>
          </a:xfrm>
        </p:grpSpPr>
        <p:pic>
          <p:nvPicPr>
            <p:cNvPr id="6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407" y="2407163"/>
              <a:ext cx="1455174" cy="893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408" y="3394277"/>
              <a:ext cx="1455172" cy="84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4972971" y="4242048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Before improved housing incoming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6951407" y="4265101"/>
            <a:ext cx="15338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</a:rPr>
              <a:t>After improved Add </a:t>
            </a:r>
            <a:r>
              <a:rPr lang="en-GB" sz="1000" dirty="0" smtClean="0">
                <a:solidFill>
                  <a:srgbClr val="0000FF"/>
                </a:solidFill>
              </a:rPr>
              <a:t>Mylar</a:t>
            </a:r>
            <a:r>
              <a:rPr lang="en-US" sz="1000" dirty="0" smtClean="0">
                <a:solidFill>
                  <a:srgbClr val="0000FF"/>
                </a:solidFill>
              </a:rPr>
              <a:t> on housing incoming</a:t>
            </a:r>
            <a:endParaRPr lang="en-US" sz="1000" dirty="0">
              <a:solidFill>
                <a:srgbClr val="0000FF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390968" y="2871019"/>
            <a:ext cx="432619" cy="137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390968" y="3703375"/>
            <a:ext cx="432619" cy="137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457574"/>
              </p:ext>
            </p:extLst>
          </p:nvPr>
        </p:nvGraphicFramePr>
        <p:xfrm>
          <a:off x="2861830" y="2427848"/>
          <a:ext cx="1070089" cy="90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61830" y="2427848"/>
                        <a:ext cx="1070089" cy="902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69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4864068"/>
              </p:ext>
            </p:extLst>
          </p:nvPr>
        </p:nvGraphicFramePr>
        <p:xfrm>
          <a:off x="13741" y="617804"/>
          <a:ext cx="8972940" cy="4177716"/>
        </p:xfrm>
        <a:graphic>
          <a:graphicData uri="http://schemas.openxmlformats.org/drawingml/2006/table">
            <a:tbl>
              <a:tblPr/>
              <a:tblGrid>
                <a:gridCol w="161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987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448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116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6550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Symptom :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: 1 / 2016pcs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 rate : 0.049%</a:t>
                      </a:r>
                    </a:p>
                    <a:p>
                      <a:endParaRPr lang="en-US" altLang="zh-TW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S/N : 2149695001202201011965</a:t>
                      </a: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Function check : No found abnormal, but tact feeling NG</a:t>
                      </a: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Visual check : found abnormal - Screw fully fastening.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Fail symptom: As ALT feedback that they found out 1pcs </a:t>
                      </a: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tact feeling is not good 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SN , test function and visual inspection  Pass normally.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vi-VN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OP assembly Button main doing no follow SOP, Screw need confirm by 2 “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cach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cach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”.</a:t>
                      </a:r>
                    </a:p>
                    <a:p>
                      <a:r>
                        <a:rPr lang="vi-VN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OP no re-check by himself before transfer to next station.</a:t>
                      </a: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OP doing this station : V1006582 Nguyen Van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Bao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vi-VN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Re-training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OP doing follow SOP.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Quality alarm hang online for OP notice it.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9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8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5" y="3647732"/>
            <a:ext cx="1480762" cy="863703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213" y="2908738"/>
            <a:ext cx="1090278" cy="14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645" y="2921292"/>
            <a:ext cx="1209497" cy="145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9645" y="1605688"/>
            <a:ext cx="1570355" cy="720952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11" y="2557926"/>
            <a:ext cx="133650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675" y="1966164"/>
            <a:ext cx="2591603" cy="1920239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098712"/>
              </p:ext>
            </p:extLst>
          </p:nvPr>
        </p:nvGraphicFramePr>
        <p:xfrm>
          <a:off x="7770709" y="1676921"/>
          <a:ext cx="685612" cy="578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770709" y="1676921"/>
                        <a:ext cx="685612" cy="578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624162"/>
              </p:ext>
            </p:extLst>
          </p:nvPr>
        </p:nvGraphicFramePr>
        <p:xfrm>
          <a:off x="72736" y="442452"/>
          <a:ext cx="9071264" cy="4466897"/>
        </p:xfrm>
        <a:graphic>
          <a:graphicData uri="http://schemas.openxmlformats.org/drawingml/2006/table">
            <a:tbl>
              <a:tblPr/>
              <a:tblGrid>
                <a:gridCol w="2330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2516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3305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3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HDMI cable defect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9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5 pcs / 1088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D/C: 220421 &amp; 220413</a:t>
                      </a:r>
                      <a:r>
                        <a:rPr lang="en-US" sz="9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 HDMI</a:t>
                      </a:r>
                      <a:r>
                        <a:rPr lang="en-US" sz="9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cable material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The pin copper wire of</a:t>
                      </a:r>
                      <a:r>
                        <a:rPr lang="en-US" altLang="zh-CN" sz="9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HDMI cable</a:t>
                      </a:r>
                      <a:r>
                        <a:rPr lang="en-US" altLang="zh-CN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is broken &amp; pin copper wire is not placed properly and is not placed in the corresponding pin slot</a:t>
                      </a:r>
                      <a:r>
                        <a:rPr lang="en-US" altLang="zh-CN" sz="9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</a:t>
                      </a:r>
                      <a:endParaRPr lang="en-US" sz="9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Short term action</a:t>
                      </a:r>
                      <a:r>
                        <a:rPr lang="en-US" altLang="zh-CN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CN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FIT 100% sorting the HDMI cable</a:t>
                      </a:r>
                      <a:r>
                        <a:rPr lang="en-US" altLang="zh-CN" sz="9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, sorted 35,242pcs, no defect found</a:t>
                      </a:r>
                      <a:r>
                        <a:rPr lang="en-US" altLang="zh-CN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. (Done on Aug-17)</a:t>
                      </a:r>
                    </a:p>
                    <a:p>
                      <a:pPr marL="227013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Stock D/C: 220615, 220624, 220708, 220715 (FIT</a:t>
                      </a:r>
                      <a:r>
                        <a:rPr lang="en-US" altLang="zh-CN" sz="9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received 5pcs defect HDMI cables at May, and the improved D/C from 220601, so no defect found after sorting).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altLang="zh-CN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changed the HDMI cable of 1,080 FG units with sorted HDMI cable.  ( Done on Aug-10)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CN" sz="9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en-US" altLang="zh-CN" sz="90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term action:</a:t>
                      </a:r>
                      <a:endParaRPr lang="en-US" altLang="zh-CN" sz="900" b="1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FIT improved the HDMI cable from D/C 08.2022.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9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defect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9" y="2221006"/>
            <a:ext cx="1502980" cy="9512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56" y="3172252"/>
            <a:ext cx="1570347" cy="755346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404648" y="403271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2" name="Acrobat Document" showAsIcon="1" r:id="rId6" imgW="914400" imgH="771525" progId="AcroExch.Document.DC">
                  <p:embed/>
                </p:oleObj>
              </mc:Choice>
              <mc:Fallback>
                <p:oleObj name="Acrobat Document" showAsIcon="1" r:id="rId6" imgW="914400" imgH="771525" progId="AcroExch.Document.DC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48" y="4032711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772165"/>
              </p:ext>
            </p:extLst>
          </p:nvPr>
        </p:nvGraphicFramePr>
        <p:xfrm>
          <a:off x="2865352" y="2352488"/>
          <a:ext cx="1237593" cy="109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3" name="Acrobat Document" showAsIcon="1" r:id="rId8" imgW="914400" imgH="806450" progId="AcroExch.Document.DC">
                  <p:embed/>
                </p:oleObj>
              </mc:Choice>
              <mc:Fallback>
                <p:oleObj name="Acrobat Document" showAsIcon="1" r:id="rId8" imgW="914400" imgH="806450" progId="AcroExch.Document.DC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352" y="2352488"/>
                        <a:ext cx="1237593" cy="109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02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18822</TotalTime>
  <Words>1799</Words>
  <Application>Microsoft Office PowerPoint</Application>
  <PresentationFormat>On-screen Show (16:9)</PresentationFormat>
  <Paragraphs>269</Paragraphs>
  <Slides>11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標楷體</vt:lpstr>
      <vt:lpstr>新細明體</vt:lpstr>
      <vt:lpstr>宋体</vt:lpstr>
      <vt:lpstr>宋体</vt:lpstr>
      <vt:lpstr>Arial</vt:lpstr>
      <vt:lpstr>Calibri</vt:lpstr>
      <vt:lpstr>Times New Roman</vt:lpstr>
      <vt:lpstr>Wingdings</vt:lpstr>
      <vt:lpstr>2_Office 佈景主題</vt:lpstr>
      <vt:lpstr>Acrobat Document</vt:lpstr>
      <vt:lpstr>Microsoft Excel 97-2003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2008</cp:revision>
  <dcterms:created xsi:type="dcterms:W3CDTF">2018-11-16T05:26:15Z</dcterms:created>
  <dcterms:modified xsi:type="dcterms:W3CDTF">2022-09-07T10:12:30Z</dcterms:modified>
</cp:coreProperties>
</file>